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63" r:id="rId4"/>
    <p:sldId id="264" r:id="rId5"/>
    <p:sldId id="273" r:id="rId6"/>
    <p:sldId id="258" r:id="rId7"/>
    <p:sldId id="267" r:id="rId8"/>
    <p:sldId id="260" r:id="rId9"/>
    <p:sldId id="269" r:id="rId10"/>
    <p:sldId id="268" r:id="rId11"/>
    <p:sldId id="275" r:id="rId12"/>
    <p:sldId id="271" r:id="rId13"/>
    <p:sldId id="272" r:id="rId14"/>
    <p:sldId id="274" r:id="rId15"/>
  </p:sldIdLst>
  <p:sldSz cx="18288000" cy="10287000"/>
  <p:notesSz cx="6858000" cy="9144000"/>
  <p:embeddedFontLst>
    <p:embeddedFont>
      <p:font typeface="210 OmniGothic 050" panose="020B0600000101010101" charset="-127"/>
      <p:regular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Roboto Medium" panose="020B0600000101010101" charset="0"/>
      <p:bold r:id="rId21"/>
    </p:embeddedFont>
    <p:embeddedFont>
      <p:font typeface="Roboto" panose="020B0600000101010101" charset="0"/>
      <p:regular r:id="rId22"/>
    </p:embeddedFont>
    <p:embeddedFont>
      <p:font typeface="Pretendard Regular" panose="020B0600000101010101" charset="-127"/>
      <p:regular r:id="rId23"/>
    </p:embeddedFont>
    <p:embeddedFont>
      <p:font typeface="Roboto Light" panose="020B0600000101010101" charset="0"/>
      <p:regular r:id="rId24"/>
    </p:embeddedFont>
    <p:embeddedFont>
      <p:font typeface="Pretendard Medium" panose="020B0600000101010101" charset="-127"/>
      <p:bold r:id="rId25"/>
    </p:embeddedFont>
    <p:embeddedFont>
      <p:font typeface="Adobe 고딕 Std B" panose="020B0800000000000000" pitchFamily="34" charset="-127"/>
      <p:bold r:id="rId26"/>
    </p:embeddedFont>
    <p:embeddedFont>
      <p:font typeface="Pretendard Bold" panose="020B0600000101010101" charset="-127"/>
      <p:bold r:id="rId27"/>
    </p:embeddedFont>
    <p:embeddedFont>
      <p:font typeface="Bebas" panose="020B0600000101010101"/>
      <p:regular r:id="rId28"/>
    </p:embeddedFont>
    <p:embeddedFont>
      <p:font typeface="210 OmniGothic 040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210 OmniGothic 030" panose="020B0600000101010101" charset="-127"/>
      <p:regular r:id="rId31"/>
    </p:embeddedFont>
    <p:embeddedFont>
      <p:font typeface="Montserrat Bold" panose="020B0600000101010101" charset="0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4622" autoAdjust="0"/>
  </p:normalViewPr>
  <p:slideViewPr>
    <p:cSldViewPr>
      <p:cViewPr varScale="1">
        <p:scale>
          <a:sx n="43" d="100"/>
          <a:sy n="43" d="100"/>
        </p:scale>
        <p:origin x="90" y="11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기획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03-2.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08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831400"/>
            <a:ext cx="9004300" cy="5502209"/>
          </a:xfrm>
          <a:prstGeom prst="rect">
            <a:avLst/>
          </a:prstGeom>
        </p:spPr>
      </p:pic>
      <p:sp>
        <p:nvSpPr>
          <p:cNvPr id="18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210 OmniGothic 050"/>
              </a:rPr>
              <a:t>자료 흐름도</a:t>
            </a:r>
            <a:endParaRPr lang="ko-KR" altLang="ko-KR" sz="32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4992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09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 smtClean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STS3(Spring </a:t>
            </a: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 smtClean="0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로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STS3(Spring </a:t>
            </a: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의존성 주입 방식으로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 smtClean="0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 smtClean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 smtClean="0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 smtClean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 smtClean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 MY </a:t>
            </a: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 smtClean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</a:t>
            </a:r>
            <a:r>
              <a:rPr lang="ko-KR" altLang="en-US" sz="2000" dirty="0" smtClean="0">
                <a:solidFill>
                  <a:srgbClr val="000000"/>
                </a:solidFill>
                <a:ea typeface="210 OmniGothic 05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1092200" y="100965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04. </a:t>
            </a:r>
            <a:r>
              <a:rPr lang="ko-KR" altLang="en-US" sz="2000" dirty="0" smtClean="0">
                <a:solidFill>
                  <a:srgbClr val="A92C0C"/>
                </a:solidFill>
                <a:ea typeface="210 OmniGothic 050"/>
              </a:rPr>
              <a:t>기술적 구현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5598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01" y="1956844"/>
            <a:ext cx="4456788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78" y="2044700"/>
            <a:ext cx="3340608" cy="48768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3322"/>
            <a:ext cx="5232400" cy="3870907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210 OmniGothic 050"/>
              </a:rPr>
              <a:t>기본 프레임 데이터</a:t>
            </a:r>
            <a:endParaRPr lang="ko-KR" altLang="ko-KR" sz="28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893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1" y="2189930"/>
            <a:ext cx="7159975" cy="488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11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124200" y="8724900"/>
            <a:ext cx="1226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1, 2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차적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회의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 홈페이지 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위주로 우선적인 프레임 작업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04" y="2171700"/>
            <a:ext cx="3824974" cy="214456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396" y="2196858"/>
            <a:ext cx="4220704" cy="5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9" y="1741786"/>
            <a:ext cx="13810641" cy="63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895600" y="8724900"/>
            <a:ext cx="1242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최종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기능의 다양성을 위해 다양한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버튼 구현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및 메뉴와 이펙트를 생각해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재 작업함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137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27432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45974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3566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48900" y="28702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3650" y="281305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28600" y="342919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프로젝트 타임라인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73000" y="7212589"/>
            <a:ext cx="4699000" cy="2860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사용자와 관리자 기반의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작성</a:t>
            </a:r>
            <a:endParaRPr lang="en-US" altLang="ko-KR" sz="2000" dirty="0">
              <a:solidFill>
                <a:srgbClr val="252525"/>
              </a:solidFill>
              <a:ea typeface="Pretendard SemiBol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자료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</a:t>
            </a: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(DFD)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60500" y="7569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74300" y="47244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84836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2997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20800" y="4605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알고리즘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58850" y="6418839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SWOT</a:t>
            </a:r>
            <a:r>
              <a:rPr lang="ko-KR" altLang="en-US" sz="3200" b="1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39850" y="548883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유스케이스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다이어그램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2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6655882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6374389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0274300" y="6490782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13716000" y="8382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UI / UX 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902200"/>
            <a:ext cx="2908300" cy="254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8636000"/>
            <a:ext cx="2908300" cy="25400"/>
          </a:xfrm>
          <a:prstGeom prst="rect">
            <a:avLst/>
          </a:prstGeom>
        </p:spPr>
      </p:pic>
      <p:sp>
        <p:nvSpPr>
          <p:cNvPr id="48" name="TextBox 21"/>
          <p:cNvSpPr txBox="1"/>
          <p:nvPr/>
        </p:nvSpPr>
        <p:spPr>
          <a:xfrm>
            <a:off x="12950782" y="3863638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시장 조사 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벤치 </a:t>
            </a: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마킹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팀 구성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50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latin typeface="Pretendard Medium"/>
              </a:rPr>
              <a:t>PM, UI/UX </a:t>
            </a: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디자인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빅 데이터 시각화 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</a:rPr>
              <a:t>성능 테스트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latin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</a:rPr>
              <a:t>버그 보고 및 재현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처리 자동화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기술 스택 설정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유지보수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1005"/>
              </p:ext>
            </p:extLst>
          </p:nvPr>
        </p:nvGraphicFramePr>
        <p:xfrm>
          <a:off x="1066800" y="1752600"/>
          <a:ext cx="16078200" cy="7327837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  1.20 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1.21-  1.23 </a:t>
                      </a:r>
                      <a:endParaRPr lang="en-US" altLang="ko-KR" sz="1600" dirty="0" smtClean="0"/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1.24-  1.31 </a:t>
                      </a:r>
                    </a:p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kern="1200" dirty="0" smtClean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1.28-  2.11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2.11- 2.12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2.13- 2.16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38186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235333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920" y="4581044"/>
            <a:ext cx="23749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165" y="6593177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970" y="7268092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790306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3229" y="8591518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01- 1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498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 dirty="0" smtClean="0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altLang="ko-KR" sz="1400" dirty="0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altLang="en-US" sz="1400" dirty="0" smtClean="0">
                <a:solidFill>
                  <a:srgbClr val="676767"/>
                </a:solidFill>
                <a:latin typeface="210 OmniGothic 040"/>
              </a:rPr>
              <a:t>세부사항</a:t>
            </a:r>
            <a:endParaRPr lang="ko-KR" sz="14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99293" y="9222795"/>
            <a:ext cx="2237014" cy="248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676767"/>
                </a:solidFill>
                <a:ea typeface="210 OmniGothic 040"/>
              </a:rPr>
              <a:t>최종 산출 결과 보고서 제출  </a:t>
            </a:r>
            <a:endParaRPr lang="ko-KR" sz="12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 기획 보고서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638220" y="3283928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요구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요구사항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5620" y="4644544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명세서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610600" y="5911849"/>
            <a:ext cx="2057400" cy="2068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데이터 수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13900" y="662682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서비스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문서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API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427570" y="7316202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 보고서  준비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430000" y="795386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통합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성능  보고서 제출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0529" y="863958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문서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제출  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수행 결과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0" y="5937250"/>
            <a:ext cx="3445329" cy="34709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853761" y="5963259"/>
            <a:ext cx="212320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83000"/>
              </a:lnSpc>
              <a:defRPr/>
            </a:pPr>
            <a:r>
              <a:rPr lang="en-US" altLang="ko-KR" sz="1600" b="1" dirty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b="1" dirty="0">
                <a:solidFill>
                  <a:srgbClr val="FDFDFD"/>
                </a:solidFill>
                <a:ea typeface="210 OmniGothic 040"/>
              </a:rPr>
              <a:t> </a:t>
            </a:r>
            <a:r>
              <a:rPr lang="en-US" altLang="ko-KR" sz="1200" b="1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데이터 수집 문서 </a:t>
            </a:r>
            <a:endParaRPr lang="en-US" altLang="ko-KR" sz="1200" dirty="0"/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238751"/>
            <a:ext cx="4152900" cy="31568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976508" y="5283200"/>
            <a:ext cx="4072492" cy="2231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데이터 베이스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사용자 인터페이스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err="1" smtClean="0">
                <a:solidFill>
                  <a:srgbClr val="FDFDFD"/>
                </a:solidFill>
                <a:ea typeface="210 OmniGothic 040"/>
              </a:rPr>
              <a:t>워크플로우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설계 문서  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7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8" y="6626819"/>
            <a:ext cx="1964291" cy="283857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>
            <a:off x="7958653" y="6655347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인프라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설계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9779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 데이터 확보 및 벤치마킹 기업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03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7905"/>
            <a:ext cx="2932215" cy="529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3"/>
          <p:cNvSpPr txBox="1"/>
          <p:nvPr/>
        </p:nvSpPr>
        <p:spPr>
          <a:xfrm>
            <a:off x="-31750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캐치테이블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en-US" altLang="ko-KR" sz="32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endParaRPr lang="en-US" altLang="ko-KR" sz="16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웹에서도 어플리케이션 화면 비율로 구현되어서 불편하지만 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테마 별 메뉴 구성과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시간예약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페이지 및 버튼이 사용자가 편리하게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1" y="2223996"/>
            <a:ext cx="2779896" cy="543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TextBox 13"/>
          <p:cNvSpPr txBox="1"/>
          <p:nvPr/>
        </p:nvSpPr>
        <p:spPr>
          <a:xfrm>
            <a:off x="839557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배달의 민족 </a:t>
            </a:r>
            <a:endParaRPr lang="en-US" altLang="ko-KR" sz="32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 기업용 서비스를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pc 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화면 구성에 맞게 구현 해놓아서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 하기에 편리하다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그러나 구성적인 요소가 예약 페이지 라기 보다는 기업용 선물하기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쿠폰 구매 형식의 메뉴구성으로 관리자 위주로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100" y="2002969"/>
            <a:ext cx="4394200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77" y="1194349"/>
            <a:ext cx="4334962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5356330"/>
            <a:ext cx="4546600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5" y="3958542"/>
            <a:ext cx="4491348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16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en-US" altLang="ko-KR" sz="1500" dirty="0" err="1">
                <a:solidFill>
                  <a:srgbClr val="353535"/>
                </a:solidFill>
                <a:ea typeface="Pretendard Regular"/>
              </a:rPr>
              <a:t>결제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err="1">
                <a:solidFill>
                  <a:srgbClr val="353535"/>
                </a:solidFill>
                <a:ea typeface="Pretendard Regular"/>
              </a:rPr>
              <a:t>처리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04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765300" y="67945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관리</a:t>
            </a:r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02-1.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05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75250" y="2083386"/>
            <a:ext cx="7931150" cy="549851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관리자 관계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210 OmniGothic 050"/>
              </a:rPr>
              <a:t>유스케이스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다이어그램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92200" y="990600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06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7432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743200"/>
            <a:ext cx="4699000" cy="556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36700" y="513715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A92C0C"/>
                </a:solidFill>
                <a:ea typeface="210 OmniGothic 050"/>
              </a:rPr>
              <a:t>사용자 흐름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86600" y="52578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관리자 흐름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6800" y="52578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확장기능</a:t>
            </a:r>
            <a:r>
              <a:rPr lang="en-US" altLang="ko-KR" sz="2100" dirty="0" smtClean="0">
                <a:solidFill>
                  <a:srgbClr val="A92C0C"/>
                </a:solidFill>
                <a:ea typeface="210 OmniGothic 050"/>
              </a:rPr>
              <a:t>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5151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353535"/>
                </a:solidFill>
                <a:ea typeface="Pretendard Regular"/>
              </a:rPr>
              <a:t>원하는 날짜와 시간 입력</a:t>
            </a:r>
            <a:r>
              <a:rPr lang="en-US" altLang="ko-KR" sz="1500" b="0" i="0" u="none" strike="noStrike" dirty="0" smtClean="0">
                <a:solidFill>
                  <a:srgbClr val="353535"/>
                </a:solidFill>
                <a:ea typeface="Pretendard Regular"/>
              </a:rPr>
              <a:t>			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5300" y="69469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가능 여부 확인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3787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요청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-&gt;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완료 또는 실패 응답 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나의 예약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6675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테이블 정보 설정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70993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상태 확인 및 관리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75311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데이터 유지 및 최적화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유지 보수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보안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6675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자동 알림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시간 전에 사용자에게 알림 발송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70993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실시간 업데이트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관리자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 실시간 예약확인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75311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Ai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 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시간대의 혼잡도를 분석해 사용자에게 덜 혼잡한 시간 추천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71792" y="97155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07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29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3047999"/>
            <a:ext cx="1178071" cy="1178071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100"/>
            <a:ext cx="729892" cy="7298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450" y="3542229"/>
            <a:ext cx="749300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866</Words>
  <Application>Microsoft Office PowerPoint</Application>
  <PresentationFormat>사용자 지정</PresentationFormat>
  <Paragraphs>209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32" baseType="lpstr">
      <vt:lpstr>Arial</vt:lpstr>
      <vt:lpstr>210 OmniGothic 050</vt:lpstr>
      <vt:lpstr>Cambria</vt:lpstr>
      <vt:lpstr>Roboto Medium</vt:lpstr>
      <vt:lpstr>Roboto</vt:lpstr>
      <vt:lpstr>Pretendard Regular</vt:lpstr>
      <vt:lpstr>Roboto Light</vt:lpstr>
      <vt:lpstr>Pretendard Medium</vt:lpstr>
      <vt:lpstr>Adobe 고딕 Std B</vt:lpstr>
      <vt:lpstr>Pretendard Bold</vt:lpstr>
      <vt:lpstr>Bebas</vt:lpstr>
      <vt:lpstr>210 OmniGothic 040</vt:lpstr>
      <vt:lpstr>Pretendard SemiBold</vt:lpstr>
      <vt:lpstr>210 OmniGothic 030</vt:lpstr>
      <vt:lpstr>Montserrat Bold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40</cp:revision>
  <dcterms:created xsi:type="dcterms:W3CDTF">2006-08-16T00:00:00Z</dcterms:created>
  <dcterms:modified xsi:type="dcterms:W3CDTF">2025-01-23T09:45:57Z</dcterms:modified>
</cp:coreProperties>
</file>